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2"/>
  </p:notesMasterIdLst>
  <p:sldIdLst>
    <p:sldId id="452" r:id="rId2"/>
    <p:sldId id="450" r:id="rId3"/>
    <p:sldId id="398" r:id="rId4"/>
    <p:sldId id="454" r:id="rId5"/>
    <p:sldId id="455" r:id="rId6"/>
    <p:sldId id="451" r:id="rId7"/>
    <p:sldId id="456" r:id="rId8"/>
    <p:sldId id="457" r:id="rId9"/>
    <p:sldId id="458" r:id="rId10"/>
    <p:sldId id="418" r:id="rId11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83" userDrawn="1">
          <p15:clr>
            <a:srgbClr val="A4A3A4"/>
          </p15:clr>
        </p15:guide>
        <p15:guide id="2" pos="3817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1E2CF"/>
    <a:srgbClr val="FE0839"/>
    <a:srgbClr val="B948E6"/>
    <a:srgbClr val="FF899F"/>
    <a:srgbClr val="0521FD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間スタイル 2 - アクセント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59" autoAdjust="0"/>
    <p:restoredTop sz="90989" autoAdjust="0"/>
  </p:normalViewPr>
  <p:slideViewPr>
    <p:cSldViewPr snapToGrid="0" showGuides="1">
      <p:cViewPr varScale="1">
        <p:scale>
          <a:sx n="73" d="100"/>
          <a:sy n="73" d="100"/>
        </p:scale>
        <p:origin x="43" y="72"/>
      </p:cViewPr>
      <p:guideLst>
        <p:guide orient="horz" pos="2183"/>
        <p:guide pos="381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ヘッダー プレースホルダー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3" name="日付プレースホルダー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E5D4DBDF-87F7-4682-A856-8D70A298096C}" type="datetimeFigureOut">
              <a:rPr kumimoji="1" lang="ja-JP" altLang="en-US" smtClean="0"/>
              <a:t>2021/12/16</a:t>
            </a:fld>
            <a:endParaRPr kumimoji="1" lang="ja-JP" altLang="en-US"/>
          </a:p>
        </p:txBody>
      </p:sp>
      <p:sp>
        <p:nvSpPr>
          <p:cNvPr id="4" name="スライド イメージ プレースホルダー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ja-JP" altLang="en-US"/>
          </a:p>
        </p:txBody>
      </p:sp>
      <p:sp>
        <p:nvSpPr>
          <p:cNvPr id="5" name="ノート プレースホルダー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kumimoji="1" lang="ja-JP" altLang="en-US"/>
              <a:t>マスター テキストの書式設定</a:t>
            </a:r>
          </a:p>
          <a:p>
            <a:pPr lvl="1"/>
            <a:r>
              <a:rPr kumimoji="1" lang="ja-JP" altLang="en-US"/>
              <a:t>第 </a:t>
            </a:r>
            <a:r>
              <a:rPr kumimoji="1" lang="en-US" altLang="ja-JP"/>
              <a:t>2 </a:t>
            </a:r>
            <a:r>
              <a:rPr kumimoji="1" lang="ja-JP" altLang="en-US"/>
              <a:t>レベル</a:t>
            </a:r>
          </a:p>
          <a:p>
            <a:pPr lvl="2"/>
            <a:r>
              <a:rPr kumimoji="1" lang="ja-JP" altLang="en-US"/>
              <a:t>第 </a:t>
            </a:r>
            <a:r>
              <a:rPr kumimoji="1" lang="en-US" altLang="ja-JP"/>
              <a:t>3 </a:t>
            </a:r>
            <a:r>
              <a:rPr kumimoji="1" lang="ja-JP" altLang="en-US"/>
              <a:t>レベル</a:t>
            </a:r>
          </a:p>
          <a:p>
            <a:pPr lvl="3"/>
            <a:r>
              <a:rPr kumimoji="1" lang="ja-JP" altLang="en-US"/>
              <a:t>第 </a:t>
            </a:r>
            <a:r>
              <a:rPr kumimoji="1" lang="en-US" altLang="ja-JP"/>
              <a:t>4 </a:t>
            </a:r>
            <a:r>
              <a:rPr kumimoji="1" lang="ja-JP" altLang="en-US"/>
              <a:t>レベル</a:t>
            </a:r>
          </a:p>
          <a:p>
            <a:pPr lvl="4"/>
            <a:r>
              <a:rPr kumimoji="1" lang="ja-JP" altLang="en-US"/>
              <a:t>第 </a:t>
            </a:r>
            <a:r>
              <a:rPr kumimoji="1" lang="en-US" altLang="ja-JP"/>
              <a:t>5 </a:t>
            </a:r>
            <a:r>
              <a:rPr kumimoji="1" lang="ja-JP" altLang="en-US"/>
              <a:t>レベル</a:t>
            </a:r>
          </a:p>
        </p:txBody>
      </p:sp>
      <p:sp>
        <p:nvSpPr>
          <p:cNvPr id="6" name="フッター プレースホルダー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kumimoji="1" lang="ja-JP" altLang="en-US"/>
          </a:p>
        </p:txBody>
      </p:sp>
      <p:sp>
        <p:nvSpPr>
          <p:cNvPr id="7" name="スライド番号プレースホルダー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F4E38DE-1ADD-4953-804B-183E741E8166}" type="slidenum">
              <a:rPr kumimoji="1" lang="ja-JP" altLang="en-US" smtClean="0"/>
              <a:t>‹#›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27037413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kumimoji="1"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3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390129703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4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87439588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5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0648067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6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5334228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7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498506685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8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225119814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スライド イメージ プレースホルダー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ノート プレースホルダー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ja-JP" altLang="en-US" dirty="0"/>
          </a:p>
        </p:txBody>
      </p:sp>
      <p:sp>
        <p:nvSpPr>
          <p:cNvPr id="4" name="スライド番号プレースホルダー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F4E38DE-1ADD-4953-804B-183E741E8166}" type="slidenum">
              <a:rPr kumimoji="1" lang="ja-JP" altLang="en-US" smtClean="0"/>
              <a:t>9</a:t>
            </a:fld>
            <a:endParaRPr kumimoji="1" lang="ja-JP" altLang="en-US"/>
          </a:p>
        </p:txBody>
      </p:sp>
    </p:spTree>
    <p:extLst>
      <p:ext uri="{BB962C8B-B14F-4D97-AF65-F5344CB8AC3E}">
        <p14:creationId xmlns:p14="http://schemas.microsoft.com/office/powerpoint/2010/main" val="134664858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05462043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사용자 지정 레이아웃">
    <p:bg>
      <p:bgPr>
        <a:blipFill dpi="0" rotWithShape="1">
          <a:blip r:embed="rId2">
            <a:alphaModFix amt="70000"/>
            <a:lum/>
          </a:blip>
          <a:srcRect/>
          <a:stretch>
            <a:fillRect t="-13000" b="-13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76144394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2_사용자 지정 레이아웃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5888649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5BC3865F-86BE-4E1C-ACA5-CFE2D71F801B}"/>
              </a:ext>
            </a:extLst>
          </p:cNvPr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67" y="237942"/>
            <a:ext cx="533695" cy="5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334439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jpeg"/><Relationship Id="rId5" Type="http://schemas.openxmlformats.org/officeDocument/2006/relationships/image" Target="../media/image8.jpe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7" Type="http://schemas.openxmlformats.org/officeDocument/2006/relationships/image" Target="../media/image2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png"/><Relationship Id="rId5" Type="http://schemas.openxmlformats.org/officeDocument/2006/relationships/image" Target="../media/image19.jpeg"/><Relationship Id="rId4" Type="http://schemas.openxmlformats.org/officeDocument/2006/relationships/image" Target="../media/image18.jpe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4.png"/><Relationship Id="rId4" Type="http://schemas.openxmlformats.org/officeDocument/2006/relationships/notesSlide" Target="../notesSlides/notesSlide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71ED82D2-EBC5-45D8-8ACD-6469865B1E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9" t="247" r="-299" b="43503"/>
          <a:stretch/>
        </p:blipFill>
        <p:spPr>
          <a:xfrm>
            <a:off x="0" y="-6017"/>
            <a:ext cx="12202697" cy="6864017"/>
          </a:xfrm>
          <a:prstGeom prst="rect">
            <a:avLst/>
          </a:prstGeom>
        </p:spPr>
      </p:pic>
      <p:sp>
        <p:nvSpPr>
          <p:cNvPr id="3" name="직사각형 2">
            <a:extLst>
              <a:ext uri="{FF2B5EF4-FFF2-40B4-BE49-F238E27FC236}">
                <a16:creationId xmlns:a16="http://schemas.microsoft.com/office/drawing/2014/main" id="{60EDCB74-5C31-4A89-A96E-76FF997E8BA2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39000">
                <a:schemeClr val="accent1">
                  <a:lumMod val="60000"/>
                  <a:lumOff val="40000"/>
                  <a:alpha val="70000"/>
                </a:schemeClr>
              </a:gs>
              <a:gs pos="100000">
                <a:srgbClr val="FFA27F">
                  <a:alpha val="90000"/>
                </a:srgbClr>
              </a:gs>
              <a:gs pos="3723">
                <a:schemeClr val="accent1">
                  <a:alpha val="90000"/>
                </a:schemeClr>
              </a:gs>
              <a:gs pos="71000">
                <a:schemeClr val="accent3">
                  <a:lumMod val="90000"/>
                  <a:alpha val="70000"/>
                </a:schemeClr>
              </a:gs>
            </a:gsLst>
            <a:lin ang="16200000" scaled="0"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DAA8C415-EA15-43B8-8567-02CF362243E6}"/>
              </a:ext>
            </a:extLst>
          </p:cNvPr>
          <p:cNvSpPr txBox="1"/>
          <p:nvPr/>
        </p:nvSpPr>
        <p:spPr>
          <a:xfrm>
            <a:off x="2257009" y="5016548"/>
            <a:ext cx="7604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4800" dirty="0">
                <a:solidFill>
                  <a:schemeClr val="bg1"/>
                </a:solidFill>
                <a:latin typeface="나눔바른펜" panose="020B0503000000000000" pitchFamily="50" charset="-127"/>
                <a:ea typeface="나눔바른펜" panose="020B0503000000000000" pitchFamily="50" charset="-127"/>
              </a:rPr>
              <a:t>한중일 전통문화 분류 모델</a:t>
            </a:r>
          </a:p>
        </p:txBody>
      </p:sp>
      <p:pic>
        <p:nvPicPr>
          <p:cNvPr id="8" name="그림 7">
            <a:extLst>
              <a:ext uri="{FF2B5EF4-FFF2-40B4-BE49-F238E27FC236}">
                <a16:creationId xmlns:a16="http://schemas.microsoft.com/office/drawing/2014/main" id="{C011A0A3-3D61-4417-BAB5-0BC4A934BCDE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039879" y="999103"/>
            <a:ext cx="4017445" cy="4017445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102D25DF-56CC-45D2-BDF9-64851296D34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67" y="237942"/>
            <a:ext cx="533695" cy="5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653236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다이아몬드 26"/>
          <p:cNvSpPr/>
          <p:nvPr/>
        </p:nvSpPr>
        <p:spPr>
          <a:xfrm>
            <a:off x="3381840" y="657992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 dirty="0"/>
          </a:p>
        </p:txBody>
      </p:sp>
      <p:sp>
        <p:nvSpPr>
          <p:cNvPr id="28" name="다이아몬드 27"/>
          <p:cNvSpPr/>
          <p:nvPr/>
        </p:nvSpPr>
        <p:spPr>
          <a:xfrm>
            <a:off x="6108273" y="33844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9" name="다이아몬드 28"/>
          <p:cNvSpPr/>
          <p:nvPr/>
        </p:nvSpPr>
        <p:spPr>
          <a:xfrm>
            <a:off x="6108273" y="-2068441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0" name="다이아몬드 29"/>
          <p:cNvSpPr/>
          <p:nvPr/>
        </p:nvSpPr>
        <p:spPr>
          <a:xfrm>
            <a:off x="8834705" y="65799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1" name="다이아몬드 20"/>
          <p:cNvSpPr/>
          <p:nvPr/>
        </p:nvSpPr>
        <p:spPr>
          <a:xfrm>
            <a:off x="-4797458" y="-2068442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2" name="다이아몬드 21"/>
          <p:cNvSpPr/>
          <p:nvPr/>
        </p:nvSpPr>
        <p:spPr>
          <a:xfrm>
            <a:off x="-2071026" y="657991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3" name="다이아몬드 22"/>
          <p:cNvSpPr/>
          <p:nvPr/>
        </p:nvSpPr>
        <p:spPr>
          <a:xfrm>
            <a:off x="-2071026" y="-4794874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24" name="다이아몬드 23"/>
          <p:cNvSpPr/>
          <p:nvPr/>
        </p:nvSpPr>
        <p:spPr>
          <a:xfrm>
            <a:off x="655407" y="-2068442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3" name="다이아몬드 32"/>
          <p:cNvSpPr/>
          <p:nvPr/>
        </p:nvSpPr>
        <p:spPr>
          <a:xfrm>
            <a:off x="3381839" y="-4798564"/>
            <a:ext cx="5452865" cy="5452865"/>
          </a:xfrm>
          <a:prstGeom prst="diamond">
            <a:avLst/>
          </a:prstGeom>
          <a:solidFill>
            <a:srgbClr val="92D05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7" name="다이아몬드 36"/>
          <p:cNvSpPr/>
          <p:nvPr/>
        </p:nvSpPr>
        <p:spPr>
          <a:xfrm>
            <a:off x="-2071024" y="6107166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39" name="다이아몬드 38"/>
          <p:cNvSpPr/>
          <p:nvPr/>
        </p:nvSpPr>
        <p:spPr>
          <a:xfrm>
            <a:off x="655409" y="3380733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0" name="다이아몬드 39"/>
          <p:cNvSpPr/>
          <p:nvPr/>
        </p:nvSpPr>
        <p:spPr>
          <a:xfrm>
            <a:off x="3381841" y="6107166"/>
            <a:ext cx="5452865" cy="5452865"/>
          </a:xfrm>
          <a:prstGeom prst="diamond">
            <a:avLst/>
          </a:prstGeom>
          <a:solidFill>
            <a:schemeClr val="accent2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4" name="다이아몬드 43"/>
          <p:cNvSpPr/>
          <p:nvPr/>
        </p:nvSpPr>
        <p:spPr>
          <a:xfrm>
            <a:off x="8821482" y="-4802257"/>
            <a:ext cx="5452865" cy="5452865"/>
          </a:xfrm>
          <a:prstGeom prst="diamond">
            <a:avLst/>
          </a:prstGeom>
          <a:solidFill>
            <a:srgbClr val="B948E6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5" name="다이아몬드 44"/>
          <p:cNvSpPr/>
          <p:nvPr/>
        </p:nvSpPr>
        <p:spPr>
          <a:xfrm>
            <a:off x="11547915" y="-2075824"/>
            <a:ext cx="5452865" cy="5452865"/>
          </a:xfrm>
          <a:prstGeom prst="diamond">
            <a:avLst/>
          </a:prstGeom>
          <a:solidFill>
            <a:srgbClr val="FFC00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49" name="다이아몬드 48"/>
          <p:cNvSpPr/>
          <p:nvPr/>
        </p:nvSpPr>
        <p:spPr>
          <a:xfrm>
            <a:off x="8821481" y="6099783"/>
            <a:ext cx="5452865" cy="5452865"/>
          </a:xfrm>
          <a:prstGeom prst="diamond">
            <a:avLst/>
          </a:prstGeom>
          <a:solidFill>
            <a:srgbClr val="FE0839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1" name="다이아몬드 50"/>
          <p:cNvSpPr/>
          <p:nvPr/>
        </p:nvSpPr>
        <p:spPr>
          <a:xfrm>
            <a:off x="11547914" y="3373350"/>
            <a:ext cx="5452865" cy="5452865"/>
          </a:xfrm>
          <a:prstGeom prst="diamond">
            <a:avLst/>
          </a:prstGeom>
          <a:solidFill>
            <a:srgbClr val="002060">
              <a:alpha val="6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59" name="다이아몬드 58"/>
          <p:cNvSpPr/>
          <p:nvPr/>
        </p:nvSpPr>
        <p:spPr>
          <a:xfrm>
            <a:off x="-4784235" y="3388117"/>
            <a:ext cx="5452865" cy="5452865"/>
          </a:xfrm>
          <a:prstGeom prst="diamond">
            <a:avLst/>
          </a:prstGeom>
          <a:solidFill>
            <a:schemeClr val="accent1">
              <a:alpha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/>
          </a:p>
        </p:txBody>
      </p:sp>
      <p:sp>
        <p:nvSpPr>
          <p:cNvPr id="19" name="TextBox 18"/>
          <p:cNvSpPr txBox="1"/>
          <p:nvPr/>
        </p:nvSpPr>
        <p:spPr>
          <a:xfrm>
            <a:off x="4173845" y="2957681"/>
            <a:ext cx="3844322" cy="101566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6000" b="1" dirty="0">
                <a:solidFill>
                  <a:schemeClr val="bg1"/>
                </a:solidFill>
                <a:latin typeface="+mj-ea"/>
                <a:ea typeface="+mj-ea"/>
              </a:rPr>
              <a:t>감사합니다</a:t>
            </a:r>
            <a:r>
              <a:rPr lang="en-US" altLang="ko-KR" sz="6000" b="1" dirty="0">
                <a:solidFill>
                  <a:schemeClr val="bg1"/>
                </a:solidFill>
                <a:latin typeface="+mj-ea"/>
                <a:ea typeface="+mj-ea"/>
              </a:rPr>
              <a:t>.</a:t>
            </a:r>
            <a:endParaRPr lang="ko-KR" altLang="en-US" sz="60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A708C256-8AC2-4DCF-B915-F8558581BCD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67" y="237942"/>
            <a:ext cx="533695" cy="5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572630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D4A13DC1-624A-4A9B-AED7-28F91EBDCB1E}"/>
              </a:ext>
            </a:extLst>
          </p:cNvPr>
          <p:cNvSpPr txBox="1"/>
          <p:nvPr/>
        </p:nvSpPr>
        <p:spPr>
          <a:xfrm>
            <a:off x="431504" y="336110"/>
            <a:ext cx="1074333" cy="156966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9600" b="1" dirty="0">
                <a:solidFill>
                  <a:schemeClr val="accent2">
                    <a:alpha val="80000"/>
                  </a:schemeClr>
                </a:solidFill>
              </a:rPr>
              <a:t>C</a:t>
            </a:r>
            <a:endParaRPr lang="ko-KR" altLang="en-US" sz="9600" b="1" dirty="0">
              <a:solidFill>
                <a:schemeClr val="accent2">
                  <a:alpha val="80000"/>
                </a:schemeClr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2C22412-7CEF-45AD-B009-740EE8C716DE}"/>
              </a:ext>
            </a:extLst>
          </p:cNvPr>
          <p:cNvSpPr txBox="1"/>
          <p:nvPr/>
        </p:nvSpPr>
        <p:spPr>
          <a:xfrm>
            <a:off x="1408003" y="1120940"/>
            <a:ext cx="20665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3200" spc="600" dirty="0" err="1">
                <a:solidFill>
                  <a:schemeClr val="accent2">
                    <a:alpha val="80000"/>
                  </a:schemeClr>
                </a:solidFill>
              </a:rPr>
              <a:t>ontents</a:t>
            </a:r>
            <a:endParaRPr lang="ko-KR" altLang="en-US" sz="3200" spc="600" dirty="0">
              <a:solidFill>
                <a:schemeClr val="accent2">
                  <a:alpha val="80000"/>
                </a:schemeClr>
              </a:solidFill>
            </a:endParaRPr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1A33634A-F4CC-4AED-8C5E-E015C8C7C3C2}"/>
              </a:ext>
            </a:extLst>
          </p:cNvPr>
          <p:cNvGrpSpPr/>
          <p:nvPr/>
        </p:nvGrpSpPr>
        <p:grpSpPr>
          <a:xfrm>
            <a:off x="1928999" y="2717800"/>
            <a:ext cx="2064676" cy="474533"/>
            <a:chOff x="1471799" y="2717800"/>
            <a:chExt cx="2064676" cy="474533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FF4AAEA6-BC58-4A67-BCF7-D8AD4C0AEDC2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97F62423-CC74-4DC1-9B35-42188E12C7E7}"/>
                </a:ext>
              </a:extLst>
            </p:cNvPr>
            <p:cNvSpPr txBox="1"/>
            <p:nvPr/>
          </p:nvSpPr>
          <p:spPr>
            <a:xfrm>
              <a:off x="2133527" y="2730668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선정 배경</a:t>
              </a:r>
            </a:p>
          </p:txBody>
        </p:sp>
        <p:sp>
          <p:nvSpPr>
            <p:cNvPr id="10" name="TextBox 9">
              <a:extLst>
                <a:ext uri="{FF2B5EF4-FFF2-40B4-BE49-F238E27FC236}">
                  <a16:creationId xmlns:a16="http://schemas.microsoft.com/office/drawing/2014/main" id="{AA2AE02B-0A21-45ED-AE7A-737E8D4F8A2A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001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4695BC5-289E-4204-8373-05A1DF0D6E95}"/>
              </a:ext>
            </a:extLst>
          </p:cNvPr>
          <p:cNvGrpSpPr/>
          <p:nvPr/>
        </p:nvGrpSpPr>
        <p:grpSpPr>
          <a:xfrm>
            <a:off x="1928999" y="3683000"/>
            <a:ext cx="1724840" cy="474533"/>
            <a:chOff x="1471799" y="2717800"/>
            <a:chExt cx="1724840" cy="474533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665F4AEF-AE56-4BFF-99D3-EEF813F340B9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TextBox 12">
              <a:extLst>
                <a:ext uri="{FF2B5EF4-FFF2-40B4-BE49-F238E27FC236}">
                  <a16:creationId xmlns:a16="http://schemas.microsoft.com/office/drawing/2014/main" id="{75370980-CF2F-4921-A3B3-5B424CE253C0}"/>
                </a:ext>
              </a:extLst>
            </p:cNvPr>
            <p:cNvSpPr txBox="1"/>
            <p:nvPr/>
          </p:nvSpPr>
          <p:spPr>
            <a:xfrm>
              <a:off x="2133527" y="2730668"/>
              <a:ext cx="106311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필요성</a:t>
              </a:r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95D340E4-AA6F-4BD8-8CE6-7DA0CA5930F1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A77D56F0-2FAA-4A97-9862-F2BF11F5996A}"/>
              </a:ext>
            </a:extLst>
          </p:cNvPr>
          <p:cNvGrpSpPr/>
          <p:nvPr/>
        </p:nvGrpSpPr>
        <p:grpSpPr>
          <a:xfrm>
            <a:off x="1928999" y="4648200"/>
            <a:ext cx="2064676" cy="474533"/>
            <a:chOff x="1471799" y="2717800"/>
            <a:chExt cx="2064676" cy="47453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2E4BC884-BE9D-4619-84EE-DA8EE2006D59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9536FC0-1451-40E8-93F7-4FEA733B9B18}"/>
                </a:ext>
              </a:extLst>
            </p:cNvPr>
            <p:cNvSpPr txBox="1"/>
            <p:nvPr/>
          </p:nvSpPr>
          <p:spPr>
            <a:xfrm>
              <a:off x="2133527" y="2730668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</a:t>
              </a:r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개발 계획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2A20F4B1-C084-4EE4-A2B7-AD318071040D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003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23" name="그림 22">
            <a:extLst>
              <a:ext uri="{FF2B5EF4-FFF2-40B4-BE49-F238E27FC236}">
                <a16:creationId xmlns:a16="http://schemas.microsoft.com/office/drawing/2014/main" id="{62C3EBAE-5F0F-4E2D-B20A-BE20115A0DB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0386"/>
          <a:stretch/>
        </p:blipFill>
        <p:spPr>
          <a:xfrm>
            <a:off x="6059488" y="0"/>
            <a:ext cx="6132512" cy="6858000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379268B6-9C07-43F5-9202-0D17E271473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97767" y="237942"/>
            <a:ext cx="533695" cy="5348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5627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2828" y="1160060"/>
            <a:ext cx="11622498" cy="541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6741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선정 배경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PART 1</a:t>
            </a:r>
            <a:endParaRPr lang="ko-KR" altLang="en-US" dirty="0"/>
          </a:p>
        </p:txBody>
      </p:sp>
      <p:sp>
        <p:nvSpPr>
          <p:cNvPr id="36" name="テキスト ボックス 35"/>
          <p:cNvSpPr txBox="1"/>
          <p:nvPr/>
        </p:nvSpPr>
        <p:spPr>
          <a:xfrm>
            <a:off x="3981023" y="6268810"/>
            <a:ext cx="3698449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kumimoji="1" lang="ko-KR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최근 인기를 얻고 있는 드라마</a:t>
            </a:r>
            <a:r>
              <a:rPr kumimoji="1" lang="en-US" altLang="ko-KR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kumimoji="1" lang="ko-KR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영화</a:t>
            </a:r>
            <a:r>
              <a:rPr kumimoji="1" lang="en-US" altLang="ko-KR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, </a:t>
            </a:r>
            <a:r>
              <a:rPr kumimoji="1" lang="ko-KR" altLang="en-US" sz="1400" dirty="0">
                <a:latin typeface="Meiryo UI" panose="020B0604030504040204" pitchFamily="50" charset="-128"/>
                <a:ea typeface="Meiryo UI" panose="020B0604030504040204" pitchFamily="50" charset="-128"/>
              </a:rPr>
              <a:t>음악</a:t>
            </a:r>
            <a:r>
              <a:rPr kumimoji="1" lang="en-US" altLang="ko-KR" sz="1400" dirty="0">
                <a:latin typeface="Meiryo UI" panose="020B0604030504040204" pitchFamily="50" charset="-128"/>
                <a:ea typeface="Meiryo UI" panose="020B0604030504040204" pitchFamily="50" charset="-128"/>
                <a:sym typeface="Wingdings" panose="05000000000000000000" pitchFamily="2" charset="2"/>
              </a:rPr>
              <a:t></a:t>
            </a:r>
            <a:endParaRPr kumimoji="1" lang="en-US" altLang="ja-JP" sz="1400" dirty="0">
              <a:latin typeface="Meiryo UI" panose="020B0604030504040204" pitchFamily="50" charset="-128"/>
              <a:ea typeface="Meiryo UI" panose="020B0604030504040204" pitchFamily="50" charset="-128"/>
            </a:endParaRPr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761BCE-2518-45F7-A374-EED82BB4EFA2}"/>
              </a:ext>
            </a:extLst>
          </p:cNvPr>
          <p:cNvGrpSpPr/>
          <p:nvPr/>
        </p:nvGrpSpPr>
        <p:grpSpPr>
          <a:xfrm>
            <a:off x="582127" y="1426253"/>
            <a:ext cx="4161404" cy="474533"/>
            <a:chOff x="1471799" y="2717800"/>
            <a:chExt cx="4161404" cy="47453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5B56679-3299-4B2D-A98C-22B0DC6E80C3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53B594-712B-465A-8224-E7C7D8AD99F9}"/>
                </a:ext>
              </a:extLst>
            </p:cNvPr>
            <p:cNvSpPr txBox="1"/>
            <p:nvPr/>
          </p:nvSpPr>
          <p:spPr>
            <a:xfrm>
              <a:off x="2133527" y="2730668"/>
              <a:ext cx="3499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한국 문화에 대한 관심 증가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3C9971-9D6A-4520-A883-F04E272E5056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001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1026" name="Picture 2" descr="방탄소년단을 ‘올해의 연예인’로 선정한 배경에 대해 타임은 “이들은 그저 대형 K팝 가수가 아니라 세계에서 가장 커다란 밴드가 됐다”며 “여러장의 앨범을 출시하고, 각종 기록을 갈아치우면서 스타덤의 정점으로 올라섰다”고 했다">
            <a:extLst>
              <a:ext uri="{FF2B5EF4-FFF2-40B4-BE49-F238E27FC236}">
                <a16:creationId xmlns:a16="http://schemas.microsoft.com/office/drawing/2014/main" id="{9C38F0BC-86DA-4163-AF55-88781AA26AF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69658" y="1980060"/>
            <a:ext cx="3121178" cy="41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넷플릭스 CEO “오징어 게임, 역대 최고 인기 작품 될 수도” - 조선일보">
            <a:extLst>
              <a:ext uri="{FF2B5EF4-FFF2-40B4-BE49-F238E27FC236}">
                <a16:creationId xmlns:a16="http://schemas.microsoft.com/office/drawing/2014/main" id="{D338734D-CBF4-4313-984F-CAFFF876A73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43855" y="1980061"/>
            <a:ext cx="2812045" cy="416028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4" name="Picture 10" descr="스포 주의! 킹덤 시즌 2의 떡밥과 해석 총정리 | 더블유 코리아 (W Korea)">
            <a:extLst>
              <a:ext uri="{FF2B5EF4-FFF2-40B4-BE49-F238E27FC236}">
                <a16:creationId xmlns:a16="http://schemas.microsoft.com/office/drawing/2014/main" id="{42A53F9B-A4B5-4111-A6F8-3B63D152158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2322" y="1980060"/>
            <a:ext cx="3381084" cy="19018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8" descr="영화 &amp;lt;기생충&amp;gt; 개봉이 더욱 기다려지는 이유">
            <a:extLst>
              <a:ext uri="{FF2B5EF4-FFF2-40B4-BE49-F238E27FC236}">
                <a16:creationId xmlns:a16="http://schemas.microsoft.com/office/drawing/2014/main" id="{C32046BE-DBC9-49EB-89B8-2DE522268EB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81866" y="3990076"/>
            <a:ext cx="3381083" cy="231608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6401375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2828" y="1160060"/>
            <a:ext cx="11622498" cy="541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6741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선정 배경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PART 1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761BCE-2518-45F7-A374-EED82BB4EFA2}"/>
              </a:ext>
            </a:extLst>
          </p:cNvPr>
          <p:cNvGrpSpPr/>
          <p:nvPr/>
        </p:nvGrpSpPr>
        <p:grpSpPr>
          <a:xfrm>
            <a:off x="582127" y="1426253"/>
            <a:ext cx="4161404" cy="474533"/>
            <a:chOff x="1471799" y="2717800"/>
            <a:chExt cx="4161404" cy="47453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5B56679-3299-4B2D-A98C-22B0DC6E80C3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53B594-712B-465A-8224-E7C7D8AD99F9}"/>
                </a:ext>
              </a:extLst>
            </p:cNvPr>
            <p:cNvSpPr txBox="1"/>
            <p:nvPr/>
          </p:nvSpPr>
          <p:spPr>
            <a:xfrm>
              <a:off x="2133527" y="2730668"/>
              <a:ext cx="3499676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한국 문화에 대한 관심 증가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3C9971-9D6A-4520-A883-F04E272E5056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001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2052" name="Picture 4">
            <a:extLst>
              <a:ext uri="{FF2B5EF4-FFF2-40B4-BE49-F238E27FC236}">
                <a16:creationId xmlns:a16="http://schemas.microsoft.com/office/drawing/2014/main" id="{C1DCCA2E-F3FD-459F-B0CC-3C64AD1D281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58726" y="2407632"/>
            <a:ext cx="5416960" cy="361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>
            <a:extLst>
              <a:ext uri="{FF2B5EF4-FFF2-40B4-BE49-F238E27FC236}">
                <a16:creationId xmlns:a16="http://schemas.microsoft.com/office/drawing/2014/main" id="{0A372D94-BF13-4515-9F06-BDBF50331A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82127" y="2407633"/>
            <a:ext cx="5416960" cy="36113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0345630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正方形/長方形 2"/>
          <p:cNvSpPr/>
          <p:nvPr/>
        </p:nvSpPr>
        <p:spPr>
          <a:xfrm>
            <a:off x="312828" y="1160060"/>
            <a:ext cx="11622498" cy="5416527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674153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36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선정 배경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defPPr>
              <a:defRPr lang="ko-KR"/>
            </a:defPPr>
            <a:lvl1pPr>
              <a:lnSpc>
                <a:spcPct val="90000"/>
              </a:lnSpc>
              <a:spcBef>
                <a:spcPct val="0"/>
              </a:spcBef>
              <a:buNone/>
              <a:defRPr sz="2400">
                <a:solidFill>
                  <a:schemeClr val="tx1">
                    <a:lumMod val="75000"/>
                    <a:lumOff val="25000"/>
                  </a:schemeClr>
                </a:solidFill>
                <a:ea typeface="Meiryo" panose="020B0604030504040204" pitchFamily="34" charset="-128"/>
                <a:cs typeface="+mj-cs"/>
              </a:defRPr>
            </a:lvl1pPr>
          </a:lstStyle>
          <a:p>
            <a:r>
              <a:rPr lang="en-US" altLang="ja-JP" dirty="0"/>
              <a:t>PART 1</a:t>
            </a:r>
            <a:endParaRPr lang="ko-KR" altLang="en-US" dirty="0"/>
          </a:p>
        </p:txBody>
      </p: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29761BCE-2518-45F7-A374-EED82BB4EFA2}"/>
              </a:ext>
            </a:extLst>
          </p:cNvPr>
          <p:cNvGrpSpPr/>
          <p:nvPr/>
        </p:nvGrpSpPr>
        <p:grpSpPr>
          <a:xfrm>
            <a:off x="582127" y="1426253"/>
            <a:ext cx="2872590" cy="474533"/>
            <a:chOff x="1471799" y="2717800"/>
            <a:chExt cx="2872590" cy="474533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15B56679-3299-4B2D-A98C-22B0DC6E80C3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3853B594-712B-465A-8224-E7C7D8AD99F9}"/>
                </a:ext>
              </a:extLst>
            </p:cNvPr>
            <p:cNvSpPr txBox="1"/>
            <p:nvPr/>
          </p:nvSpPr>
          <p:spPr>
            <a:xfrm>
              <a:off x="2133527" y="2730668"/>
              <a:ext cx="2210862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중국의 문화공정</a:t>
              </a: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3C9971-9D6A-4520-A883-F04E272E5056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pic>
        <p:nvPicPr>
          <p:cNvPr id="3074" name="Picture 2" descr="좌상단부터 시계 방향으로 손흥민, 한복, 김치는 ‘한국’이라는 공통점을 가지지만, 중국 국기는 우리 것들과 어울리지 않는다. 중국은 한복, 김치, 손흥민의 뿌리가 중국이라고 주장한다(사진: pixabay 무료 이미지, 손흥민 톳트넘 홋스퍼 홈페이지).">
            <a:extLst>
              <a:ext uri="{FF2B5EF4-FFF2-40B4-BE49-F238E27FC236}">
                <a16:creationId xmlns:a16="http://schemas.microsoft.com/office/drawing/2014/main" id="{9C00D252-FD43-4BA3-8DF7-B4EAB7B59F9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577" y="2085074"/>
            <a:ext cx="3566498" cy="356649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B3BA542F-3DDE-4082-8749-33D2B75E156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732950" y="1989659"/>
            <a:ext cx="6377501" cy="370023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859B55B1-9E12-4E28-A3AE-9CF1524CAB9D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56709" y="2657021"/>
            <a:ext cx="3976996" cy="421897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F50C4B59-3BE3-415F-B6C5-C537693794C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605901" y="3150901"/>
            <a:ext cx="7103499" cy="957615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5827E27-179A-4954-8A4A-20ACCC88473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732950" y="4608705"/>
            <a:ext cx="6823241" cy="4071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298263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개발 계획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2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pic>
        <p:nvPicPr>
          <p:cNvPr id="4098" name="Picture 2" descr="각자 색이 뚜렷한 한중일 전통의상들 | 인스티즈">
            <a:extLst>
              <a:ext uri="{FF2B5EF4-FFF2-40B4-BE49-F238E27FC236}">
                <a16:creationId xmlns:a16="http://schemas.microsoft.com/office/drawing/2014/main" id="{4A0D0707-1E81-40B5-B063-6E0D2C3618B0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7459" t="26379" r="12536" b="7958"/>
          <a:stretch/>
        </p:blipFill>
        <p:spPr bwMode="auto">
          <a:xfrm>
            <a:off x="5704848" y="2491539"/>
            <a:ext cx="2536724" cy="38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00" name="Picture 4" descr="각자 색이 뚜렷한 한중일 전통의상들 | 인스티즈">
            <a:extLst>
              <a:ext uri="{FF2B5EF4-FFF2-40B4-BE49-F238E27FC236}">
                <a16:creationId xmlns:a16="http://schemas.microsoft.com/office/drawing/2014/main" id="{3A6B596A-7F78-4AC1-B910-65A1C595E2BE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295" t="34337" r="14946"/>
          <a:stretch/>
        </p:blipFill>
        <p:spPr bwMode="auto">
          <a:xfrm>
            <a:off x="3075851" y="2512383"/>
            <a:ext cx="2536724" cy="38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0" name="Picture 14">
            <a:extLst>
              <a:ext uri="{FF2B5EF4-FFF2-40B4-BE49-F238E27FC236}">
                <a16:creationId xmlns:a16="http://schemas.microsoft.com/office/drawing/2014/main" id="{93FEBC2B-A4F2-4644-BCC7-991C803C09BF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4" t="22719" r="27110"/>
          <a:stretch/>
        </p:blipFill>
        <p:spPr bwMode="auto">
          <a:xfrm>
            <a:off x="446855" y="2509377"/>
            <a:ext cx="2536723" cy="38360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2" name="Picture 16" descr="패션 상품 영역">
            <a:extLst>
              <a:ext uri="{FF2B5EF4-FFF2-40B4-BE49-F238E27FC236}">
                <a16:creationId xmlns:a16="http://schemas.microsoft.com/office/drawing/2014/main" id="{BF7D7B93-3098-4686-82A7-604010A1F94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64" b="40215"/>
          <a:stretch/>
        </p:blipFill>
        <p:spPr bwMode="auto">
          <a:xfrm>
            <a:off x="8615886" y="1822945"/>
            <a:ext cx="2651516" cy="204511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14" name="Picture 18" descr="패션 모델 영역">
            <a:extLst>
              <a:ext uri="{FF2B5EF4-FFF2-40B4-BE49-F238E27FC236}">
                <a16:creationId xmlns:a16="http://schemas.microsoft.com/office/drawing/2014/main" id="{D7193B3E-9942-4FF6-8BA3-20E6FDC5C22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447" t="31546" r="19282" b="12258"/>
          <a:stretch/>
        </p:blipFill>
        <p:spPr bwMode="auto">
          <a:xfrm>
            <a:off x="10061960" y="2639023"/>
            <a:ext cx="1801763" cy="38538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98CFDF-2C1A-4F04-9A66-D5D4F9406A6E}"/>
              </a:ext>
            </a:extLst>
          </p:cNvPr>
          <p:cNvGrpSpPr/>
          <p:nvPr/>
        </p:nvGrpSpPr>
        <p:grpSpPr>
          <a:xfrm>
            <a:off x="349313" y="1824514"/>
            <a:ext cx="4987263" cy="492768"/>
            <a:chOff x="1374257" y="2717800"/>
            <a:chExt cx="4987263" cy="49276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97187FA-88E7-4859-B555-7C592F8EADF9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365C2A-D8C5-46EA-A288-CF7FBEB9A5FD}"/>
                </a:ext>
              </a:extLst>
            </p:cNvPr>
            <p:cNvSpPr txBox="1"/>
            <p:nvPr/>
          </p:nvSpPr>
          <p:spPr>
            <a:xfrm>
              <a:off x="1374257" y="2748903"/>
              <a:ext cx="4987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이미지 분류를 통해 삼국 전통 복장 분류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99280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진행 일정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3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F98CFDF-2C1A-4F04-9A66-D5D4F9406A6E}"/>
              </a:ext>
            </a:extLst>
          </p:cNvPr>
          <p:cNvGrpSpPr/>
          <p:nvPr/>
        </p:nvGrpSpPr>
        <p:grpSpPr>
          <a:xfrm>
            <a:off x="349313" y="1824514"/>
            <a:ext cx="4987263" cy="492768"/>
            <a:chOff x="1374257" y="2717800"/>
            <a:chExt cx="4987263" cy="492768"/>
          </a:xfrm>
        </p:grpSpPr>
        <p:cxnSp>
          <p:nvCxnSpPr>
            <p:cNvPr id="14" name="직선 연결선 13">
              <a:extLst>
                <a:ext uri="{FF2B5EF4-FFF2-40B4-BE49-F238E27FC236}">
                  <a16:creationId xmlns:a16="http://schemas.microsoft.com/office/drawing/2014/main" id="{E97187FA-88E7-4859-B555-7C592F8EADF9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7365C2A-D8C5-46EA-A288-CF7FBEB9A5FD}"/>
                </a:ext>
              </a:extLst>
            </p:cNvPr>
            <p:cNvSpPr txBox="1"/>
            <p:nvPr/>
          </p:nvSpPr>
          <p:spPr>
            <a:xfrm>
              <a:off x="1374257" y="2748903"/>
              <a:ext cx="4987263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이미지 분류를 통해 삼국 전통 복장 분류</a:t>
              </a:r>
            </a:p>
          </p:txBody>
        </p:sp>
      </p:grp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5BBAEE2-B94E-4C4F-955A-CD902D7E989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63164671"/>
              </p:ext>
            </p:extLst>
          </p:nvPr>
        </p:nvGraphicFramePr>
        <p:xfrm>
          <a:off x="1269018" y="2555228"/>
          <a:ext cx="9366898" cy="3765358"/>
        </p:xfrm>
        <a:graphic>
          <a:graphicData uri="http://schemas.openxmlformats.org/drawingml/2006/table">
            <a:tbl>
              <a:tblPr/>
              <a:tblGrid>
                <a:gridCol w="639815">
                  <a:extLst>
                    <a:ext uri="{9D8B030D-6E8A-4147-A177-3AD203B41FA5}">
                      <a16:colId xmlns:a16="http://schemas.microsoft.com/office/drawing/2014/main" val="921538003"/>
                    </a:ext>
                  </a:extLst>
                </a:gridCol>
                <a:gridCol w="5894760">
                  <a:extLst>
                    <a:ext uri="{9D8B030D-6E8A-4147-A177-3AD203B41FA5}">
                      <a16:colId xmlns:a16="http://schemas.microsoft.com/office/drawing/2014/main" val="980801701"/>
                    </a:ext>
                  </a:extLst>
                </a:gridCol>
                <a:gridCol w="1330790">
                  <a:extLst>
                    <a:ext uri="{9D8B030D-6E8A-4147-A177-3AD203B41FA5}">
                      <a16:colId xmlns:a16="http://schemas.microsoft.com/office/drawing/2014/main" val="490852335"/>
                    </a:ext>
                  </a:extLst>
                </a:gridCol>
                <a:gridCol w="1501533">
                  <a:extLst>
                    <a:ext uri="{9D8B030D-6E8A-4147-A177-3AD203B41FA5}">
                      <a16:colId xmlns:a16="http://schemas.microsoft.com/office/drawing/2014/main" val="204189289"/>
                    </a:ext>
                  </a:extLst>
                </a:gridCol>
              </a:tblGrid>
              <a:tr h="6242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Week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Contents of weekly tasks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Enterprise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Participation status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Participation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  <a:p>
                      <a:pPr marL="0" marR="0" indent="0" algn="ctr" fontAlgn="base" latinLnBrk="0">
                        <a:lnSpc>
                          <a:spcPct val="13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8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Name of Enterprise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56653583"/>
                  </a:ext>
                </a:extLst>
              </a:tr>
              <a:tr h="343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1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Selection of subject and arrangement of necessity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76689239"/>
                  </a:ext>
                </a:extLst>
              </a:tr>
              <a:tr h="343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2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personally learned TensorFlow image classification.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88549048"/>
                  </a:ext>
                </a:extLst>
              </a:tr>
              <a:tr h="343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3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data collection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53389658"/>
                  </a:ext>
                </a:extLst>
              </a:tr>
              <a:tr h="39709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4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data collection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476443901"/>
                  </a:ext>
                </a:extLst>
              </a:tr>
              <a:tr h="343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5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Data preprocessing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99406645"/>
                  </a:ext>
                </a:extLst>
              </a:tr>
              <a:tr h="343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6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model training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5143698"/>
                  </a:ext>
                </a:extLst>
              </a:tr>
              <a:tr h="343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7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System Homepage Initiative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31582088"/>
                  </a:ext>
                </a:extLst>
              </a:tr>
              <a:tr h="343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8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b="1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Create Donation System Homepage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01322853"/>
                  </a:ext>
                </a:extLst>
              </a:tr>
              <a:tr h="34300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000" kern="0" spc="0">
                          <a:solidFill>
                            <a:srgbClr val="000000"/>
                          </a:solidFill>
                          <a:effectLst/>
                          <a:latin typeface="바탕체" panose="02030609000101010101" pitchFamily="17" charset="-127"/>
                          <a:ea typeface="바탕체" panose="02030609000101010101" pitchFamily="17" charset="-127"/>
                        </a:rPr>
                        <a:t>9</a:t>
                      </a:r>
                      <a:endParaRPr 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rgbClr val="F2F2F2"/>
                    </a:solidFill>
                  </a:tcPr>
                </a:tc>
                <a:tc>
                  <a:txBody>
                    <a:bodyPr/>
                    <a:lstStyle/>
                    <a:p>
                      <a:pPr marL="6350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endParaRPr lang="ko-KR" altLang="en-US" sz="1000" kern="0" spc="0" dirty="0">
                        <a:solidFill>
                          <a:srgbClr val="000000"/>
                        </a:solidFill>
                        <a:effectLst/>
                        <a:latin typeface="함초롬바탕" panose="02030604000101010101" pitchFamily="18" charset="-127"/>
                      </a:endParaRPr>
                    </a:p>
                  </a:txBody>
                  <a:tcPr marL="64770" marR="64770" marT="17907" marB="17907" anchor="ctr">
                    <a:lnL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3556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1590" cap="flat" cmpd="sng" algn="ctr">
                      <a:solidFill>
                        <a:srgbClr val="000000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83606660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241528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기능 목록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4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4C9371CE-EACF-4722-BC1F-4CB3999061AC}"/>
              </a:ext>
            </a:extLst>
          </p:cNvPr>
          <p:cNvGrpSpPr/>
          <p:nvPr/>
        </p:nvGrpSpPr>
        <p:grpSpPr>
          <a:xfrm>
            <a:off x="663891" y="1926202"/>
            <a:ext cx="2064676" cy="474533"/>
            <a:chOff x="1471799" y="2717800"/>
            <a:chExt cx="2064676" cy="474533"/>
          </a:xfrm>
        </p:grpSpPr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95CF4108-320D-4461-B089-838997ECF05C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0FB0745-F4A7-43D2-8E60-E5D2256F6064}"/>
                </a:ext>
              </a:extLst>
            </p:cNvPr>
            <p:cNvSpPr txBox="1"/>
            <p:nvPr/>
          </p:nvSpPr>
          <p:spPr>
            <a:xfrm>
              <a:off x="2133527" y="2730668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사진 분류</a:t>
              </a:r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59C2F7-4609-42C7-988E-AF7B3A9474F8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E03EC4F2-0CDA-40E3-85A4-B167E48E84DB}"/>
              </a:ext>
            </a:extLst>
          </p:cNvPr>
          <p:cNvGrpSpPr/>
          <p:nvPr/>
        </p:nvGrpSpPr>
        <p:grpSpPr>
          <a:xfrm>
            <a:off x="6300089" y="1875402"/>
            <a:ext cx="2064676" cy="474533"/>
            <a:chOff x="1471799" y="2717800"/>
            <a:chExt cx="2064676" cy="474533"/>
          </a:xfrm>
        </p:grpSpPr>
        <p:cxnSp>
          <p:nvCxnSpPr>
            <p:cNvPr id="20" name="직선 연결선 19">
              <a:extLst>
                <a:ext uri="{FF2B5EF4-FFF2-40B4-BE49-F238E27FC236}">
                  <a16:creationId xmlns:a16="http://schemas.microsoft.com/office/drawing/2014/main" id="{36C33FF8-5FBF-4A00-854C-4DE6E343D655}"/>
                </a:ext>
              </a:extLst>
            </p:cNvPr>
            <p:cNvCxnSpPr/>
            <p:nvPr/>
          </p:nvCxnSpPr>
          <p:spPr>
            <a:xfrm>
              <a:off x="1471799" y="2717800"/>
              <a:ext cx="572901" cy="0"/>
            </a:xfrm>
            <a:prstGeom prst="line">
              <a:avLst/>
            </a:prstGeom>
            <a:ln w="28575">
              <a:solidFill>
                <a:schemeClr val="accent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0DC82C38-EB7E-4E9D-9ED3-60F448DB42BC}"/>
                </a:ext>
              </a:extLst>
            </p:cNvPr>
            <p:cNvSpPr txBox="1"/>
            <p:nvPr/>
          </p:nvSpPr>
          <p:spPr>
            <a:xfrm>
              <a:off x="2133527" y="2730668"/>
              <a:ext cx="1402948" cy="461665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400" spc="-300" dirty="0">
                  <a:solidFill>
                    <a:schemeClr val="accent4">
                      <a:lumMod val="50000"/>
                    </a:schemeClr>
                  </a:solidFill>
                  <a:latin typeface="+mn-ea"/>
                  <a:cs typeface="Arial" panose="020B0604020202020204" pitchFamily="34" charset="0"/>
                </a:rPr>
                <a:t> 영상 분류</a:t>
              </a:r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FB3A541D-2A71-4244-BAAF-ADCA1A8338B5}"/>
                </a:ext>
              </a:extLst>
            </p:cNvPr>
            <p:cNvSpPr txBox="1"/>
            <p:nvPr/>
          </p:nvSpPr>
          <p:spPr>
            <a:xfrm>
              <a:off x="1474176" y="2772201"/>
              <a:ext cx="569387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ko-KR" b="1" dirty="0">
                  <a:solidFill>
                    <a:schemeClr val="accent4">
                      <a:lumMod val="50000"/>
                    </a:schemeClr>
                  </a:solidFill>
                </a:rPr>
                <a:t>002</a:t>
              </a:r>
              <a:endParaRPr lang="ko-KR" altLang="en-US" b="1" dirty="0">
                <a:solidFill>
                  <a:schemeClr val="accent4">
                    <a:lumMod val="50000"/>
                  </a:schemeClr>
                </a:solidFill>
              </a:endParaRPr>
            </a:p>
          </p:txBody>
        </p:sp>
      </p:grpSp>
      <p:sp>
        <p:nvSpPr>
          <p:cNvPr id="4" name="Rectangle 2">
            <a:extLst>
              <a:ext uri="{FF2B5EF4-FFF2-40B4-BE49-F238E27FC236}">
                <a16:creationId xmlns:a16="http://schemas.microsoft.com/office/drawing/2014/main" id="{A306EC1A-1FAE-420B-8803-2DAE1B6B1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66" y="2318067"/>
            <a:ext cx="25884081" cy="55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49" name="_x439001496">
            <a:extLst>
              <a:ext uri="{FF2B5EF4-FFF2-40B4-BE49-F238E27FC236}">
                <a16:creationId xmlns:a16="http://schemas.microsoft.com/office/drawing/2014/main" id="{33709707-7EF9-49DB-BA89-5E0BDC1D37D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36190" y="2400735"/>
            <a:ext cx="3066994" cy="393316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995739F5-5DF6-4780-BB18-C33623594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439003176">
            <a:extLst>
              <a:ext uri="{FF2B5EF4-FFF2-40B4-BE49-F238E27FC236}">
                <a16:creationId xmlns:a16="http://schemas.microsoft.com/office/drawing/2014/main" id="{B84CDDBB-5A84-4F5B-B88E-1D4BF5FF8715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93"/>
          <a:stretch/>
        </p:blipFill>
        <p:spPr bwMode="auto">
          <a:xfrm>
            <a:off x="6300089" y="2894479"/>
            <a:ext cx="3852904" cy="327501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290910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正方形/長方形 6"/>
          <p:cNvSpPr/>
          <p:nvPr/>
        </p:nvSpPr>
        <p:spPr>
          <a:xfrm>
            <a:off x="312828" y="1611064"/>
            <a:ext cx="11622498" cy="496552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ja-JP" altLang="en-US"/>
          </a:p>
        </p:txBody>
      </p:sp>
      <p:sp>
        <p:nvSpPr>
          <p:cNvPr id="2" name="직사각형 1"/>
          <p:cNvSpPr/>
          <p:nvPr/>
        </p:nvSpPr>
        <p:spPr>
          <a:xfrm>
            <a:off x="0" y="139700"/>
            <a:ext cx="139700" cy="8382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제목 1"/>
          <p:cNvSpPr txBox="1">
            <a:spLocks/>
          </p:cNvSpPr>
          <p:nvPr/>
        </p:nvSpPr>
        <p:spPr>
          <a:xfrm>
            <a:off x="1617586" y="253910"/>
            <a:ext cx="10091814" cy="10096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  <a:latin typeface="+mj-ea"/>
              </a:rPr>
              <a:t>시연 동영상</a:t>
            </a:r>
          </a:p>
        </p:txBody>
      </p:sp>
      <p:sp>
        <p:nvSpPr>
          <p:cNvPr id="13" name="제목 1"/>
          <p:cNvSpPr txBox="1">
            <a:spLocks/>
          </p:cNvSpPr>
          <p:nvPr/>
        </p:nvSpPr>
        <p:spPr>
          <a:xfrm>
            <a:off x="296786" y="260305"/>
            <a:ext cx="1803400" cy="450895"/>
          </a:xfrm>
          <a:prstGeom prst="rect">
            <a:avLst/>
          </a:prstGeom>
        </p:spPr>
        <p:txBody>
          <a:bodyPr/>
          <a:lstStyle>
            <a:lvl1pPr algn="l" defTabSz="914400" rtl="0" eaLnBrk="1" latinLnBrk="1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PART</a:t>
            </a:r>
            <a:r>
              <a:rPr lang="ja-JP" altLang="en-US" sz="8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　</a:t>
            </a:r>
            <a:r>
              <a:rPr lang="en-US" altLang="ja-JP" sz="2400" dirty="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Meiryo" panose="020B0604030504040204" pitchFamily="34" charset="-128"/>
              </a:rPr>
              <a:t>5</a:t>
            </a:r>
            <a:endParaRPr lang="ko-KR" altLang="en-US" sz="2400" dirty="0">
              <a:solidFill>
                <a:schemeClr val="tx1">
                  <a:lumMod val="75000"/>
                  <a:lumOff val="25000"/>
                </a:schemeClr>
              </a:solidFill>
              <a:latin typeface="+mn-lt"/>
              <a:ea typeface="나눔스퀘어 Bold" panose="020B0600000101010101" pitchFamily="50" charset="-127"/>
            </a:endParaRPr>
          </a:p>
        </p:txBody>
      </p:sp>
      <p:sp>
        <p:nvSpPr>
          <p:cNvPr id="4" name="Rectangle 2">
            <a:extLst>
              <a:ext uri="{FF2B5EF4-FFF2-40B4-BE49-F238E27FC236}">
                <a16:creationId xmlns:a16="http://schemas.microsoft.com/office/drawing/2014/main" id="{A306EC1A-1FAE-420B-8803-2DAE1B6B1EC0}"/>
              </a:ext>
            </a:extLst>
          </p:cNvPr>
          <p:cNvSpPr>
            <a:spLocks noChangeArrowheads="1"/>
          </p:cNvSpPr>
          <p:nvPr/>
        </p:nvSpPr>
        <p:spPr bwMode="auto">
          <a:xfrm>
            <a:off x="1217266" y="2318067"/>
            <a:ext cx="25884081" cy="55748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995739F5-5DF6-4780-BB18-C33623594C04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3" name="bandicam 2021-12-16 17-55-37-385">
            <a:hlinkClick r:id="" action="ppaction://media"/>
            <a:extLst>
              <a:ext uri="{FF2B5EF4-FFF2-40B4-BE49-F238E27FC236}">
                <a16:creationId xmlns:a16="http://schemas.microsoft.com/office/drawing/2014/main" id="{5F28EAD2-29C3-48AA-B3E7-2B33A4E9AB2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2100186" y="1759979"/>
            <a:ext cx="7401088" cy="46676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157012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880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테마">
  <a:themeElements>
    <a:clrScheme name="170323_색상테마91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3BA6CE"/>
      </a:accent1>
      <a:accent2>
        <a:srgbClr val="FF8B5F"/>
      </a:accent2>
      <a:accent3>
        <a:srgbClr val="F4E3DC"/>
      </a:accent3>
      <a:accent4>
        <a:srgbClr val="B49885"/>
      </a:accent4>
      <a:accent5>
        <a:srgbClr val="3C3C45"/>
      </a:accent5>
      <a:accent6>
        <a:srgbClr val="112845"/>
      </a:accent6>
      <a:hlink>
        <a:srgbClr val="17365D"/>
      </a:hlink>
      <a:folHlink>
        <a:srgbClr val="17365D"/>
      </a:folHlink>
    </a:clrScheme>
    <a:fontScheme name="나눔바른고딕">
      <a:majorFont>
        <a:latin typeface="Arial"/>
        <a:ea typeface="나눔바른고딕"/>
        <a:cs typeface=""/>
      </a:majorFont>
      <a:minorFont>
        <a:latin typeface="Arial"/>
        <a:ea typeface="나눔바른고딕 Light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テーマ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2770</TotalTime>
  <Words>155</Words>
  <Application>Microsoft Office PowerPoint</Application>
  <PresentationFormat>와이드스크린</PresentationFormat>
  <Paragraphs>67</Paragraphs>
  <Slides>10</Slides>
  <Notes>7</Notes>
  <HiddenSlides>0</HiddenSlides>
  <MMClips>1</MMClips>
  <ScaleCrop>false</ScaleCrop>
  <HeadingPairs>
    <vt:vector size="6" baseType="variant">
      <vt:variant>
        <vt:lpstr>사용한 글꼴</vt:lpstr>
      </vt:variant>
      <vt:variant>
        <vt:i4>8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10</vt:i4>
      </vt:variant>
    </vt:vector>
  </HeadingPairs>
  <TitlesOfParts>
    <vt:vector size="19" baseType="lpstr">
      <vt:lpstr>Meiryo UI</vt:lpstr>
      <vt:lpstr>나눔바른고딕</vt:lpstr>
      <vt:lpstr>나눔바른고딕 Light</vt:lpstr>
      <vt:lpstr>나눔바른펜</vt:lpstr>
      <vt:lpstr>바탕체</vt:lpstr>
      <vt:lpstr>함초롬바탕</vt:lpstr>
      <vt:lpstr>Arial</vt:lpstr>
      <vt:lpstr>Calibri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Saebyeol Yu</dc:creator>
  <cp:lastModifiedBy>82106</cp:lastModifiedBy>
  <cp:revision>150</cp:revision>
  <dcterms:created xsi:type="dcterms:W3CDTF">2017-04-17T04:43:15Z</dcterms:created>
  <dcterms:modified xsi:type="dcterms:W3CDTF">2021-12-16T08:59:39Z</dcterms:modified>
</cp:coreProperties>
</file>